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2" r:id="rId3"/>
    <p:sldId id="304" r:id="rId4"/>
    <p:sldId id="305" r:id="rId5"/>
    <p:sldId id="307" r:id="rId6"/>
    <p:sldId id="258" r:id="rId7"/>
    <p:sldId id="308" r:id="rId8"/>
    <p:sldId id="259" r:id="rId9"/>
    <p:sldId id="309" r:id="rId10"/>
    <p:sldId id="310" r:id="rId11"/>
    <p:sldId id="260" r:id="rId12"/>
    <p:sldId id="261" r:id="rId13"/>
    <p:sldId id="262" r:id="rId14"/>
    <p:sldId id="263" r:id="rId15"/>
    <p:sldId id="264" r:id="rId16"/>
    <p:sldId id="265" r:id="rId17"/>
    <p:sldId id="266" r:id="rId18"/>
    <p:sldId id="267" r:id="rId19"/>
    <p:sldId id="268" r:id="rId20"/>
    <p:sldId id="270" r:id="rId21"/>
    <p:sldId id="271" r:id="rId22"/>
    <p:sldId id="272" r:id="rId23"/>
    <p:sldId id="273" r:id="rId24"/>
    <p:sldId id="274" r:id="rId25"/>
    <p:sldId id="275" r:id="rId26"/>
    <p:sldId id="277" r:id="rId27"/>
    <p:sldId id="278" r:id="rId28"/>
    <p:sldId id="289" r:id="rId29"/>
    <p:sldId id="290" r:id="rId30"/>
    <p:sldId id="291" r:id="rId31"/>
    <p:sldId id="292" r:id="rId32"/>
    <p:sldId id="293" r:id="rId33"/>
    <p:sldId id="294" r:id="rId34"/>
    <p:sldId id="295" r:id="rId35"/>
    <p:sldId id="296" r:id="rId36"/>
    <p:sldId id="297" r:id="rId37"/>
    <p:sldId id="311" r:id="rId38"/>
    <p:sldId id="298" r:id="rId39"/>
    <p:sldId id="299" r:id="rId40"/>
    <p:sldId id="300" r:id="rId41"/>
    <p:sldId id="301" r:id="rId42"/>
    <p:sldId id="280" r:id="rId43"/>
    <p:sldId id="281" r:id="rId44"/>
    <p:sldId id="282" r:id="rId45"/>
    <p:sldId id="283" r:id="rId46"/>
    <p:sldId id="284" r:id="rId47"/>
    <p:sldId id="285" r:id="rId48"/>
    <p:sldId id="286" r:id="rId49"/>
    <p:sldId id="287" r:id="rId50"/>
    <p:sldId id="288" r:id="rId51"/>
    <p:sldId id="303"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6" d="100"/>
          <a:sy n="66" d="100"/>
        </p:scale>
        <p:origin x="-1272"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US" smtClean="0"/>
              <a:t>Click to edit Master title style</a:t>
            </a:r>
            <a:endParaRPr kumimoji="0" lang="en-US"/>
          </a:p>
        </p:txBody>
      </p:sp>
      <p:sp>
        <p:nvSpPr>
          <p:cNvPr id="28" name="Date Placeholder 27"/>
          <p:cNvSpPr>
            <a:spLocks noGrp="1"/>
          </p:cNvSpPr>
          <p:nvPr>
            <p:ph type="dt" sz="half" idx="10"/>
          </p:nvPr>
        </p:nvSpPr>
        <p:spPr/>
        <p:txBody>
          <a:bodyPr/>
          <a:lstStyle/>
          <a:p>
            <a:fld id="{4AF531BC-90A0-4A05-A49F-561841277F70}" type="datetimeFigureOut">
              <a:rPr lang="en-US" smtClean="0"/>
              <a:pPr/>
              <a:t>2/27/2014</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a:lstStyle/>
          <a:p>
            <a:fld id="{B441FE58-A8A9-4154-A33A-05A78246E993}" type="slidenum">
              <a:rPr lang="en-US" smtClean="0"/>
              <a:pPr/>
              <a:t>‹#›</a:t>
            </a:fld>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F531BC-90A0-4A05-A49F-561841277F70}" type="datetimeFigureOut">
              <a:rPr lang="en-US" smtClean="0"/>
              <a:pPr/>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F531BC-90A0-4A05-A49F-561841277F70}" type="datetimeFigureOut">
              <a:rPr lang="en-US" smtClean="0"/>
              <a:pPr/>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AF531BC-90A0-4A05-A49F-561841277F70}" type="datetimeFigureOut">
              <a:rPr lang="en-US" smtClean="0"/>
              <a:pPr/>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AF531BC-90A0-4A05-A49F-561841277F70}" type="datetimeFigureOut">
              <a:rPr lang="en-US" smtClean="0"/>
              <a:pPr/>
              <a:t>2/27/2014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24800" y="6416675"/>
            <a:ext cx="762000" cy="365125"/>
          </a:xfrm>
        </p:spPr>
        <p:txBody>
          <a:bodyPr/>
          <a:lstStyle/>
          <a:p>
            <a:fld id="{B441FE58-A8A9-4154-A33A-05A78246E993}"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F531BC-90A0-4A05-A49F-561841277F70}" type="datetimeFigureOut">
              <a:rPr lang="en-US" smtClean="0"/>
              <a:pPr/>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AF531BC-90A0-4A05-A49F-561841277F70}" type="datetimeFigureOut">
              <a:rPr lang="en-US" smtClean="0"/>
              <a:pPr/>
              <a:t>2/27/2014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AF531BC-90A0-4A05-A49F-561841277F70}" type="datetimeFigureOut">
              <a:rPr lang="en-US" smtClean="0"/>
              <a:pPr/>
              <a:t>2/27/2014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AF531BC-90A0-4A05-A49F-561841277F70}" type="datetimeFigureOut">
              <a:rPr lang="en-US" smtClean="0"/>
              <a:pPr/>
              <a:t>2/27/2014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AF531BC-90A0-4A05-A49F-561841277F70}" type="datetimeFigureOut">
              <a:rPr lang="en-US" smtClean="0"/>
              <a:pPr/>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AF531BC-90A0-4A05-A49F-561841277F70}" type="datetimeFigureOut">
              <a:rPr lang="en-US" smtClean="0"/>
              <a:pPr/>
              <a:t>2/27/2014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41FE58-A8A9-4154-A33A-05A78246E99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4AF531BC-90A0-4A05-A49F-561841277F70}" type="datetimeFigureOut">
              <a:rPr lang="en-US" smtClean="0"/>
              <a:pPr/>
              <a:t>2/27/2014</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B441FE58-A8A9-4154-A33A-05A78246E993}"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Imperialism</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Alfred Thayer Mahan</a:t>
            </a:r>
            <a:endParaRPr lang="en-US" dirty="0"/>
          </a:p>
        </p:txBody>
      </p:sp>
      <p:sp>
        <p:nvSpPr>
          <p:cNvPr id="3" name="Content Placeholder 2"/>
          <p:cNvSpPr>
            <a:spLocks noGrp="1"/>
          </p:cNvSpPr>
          <p:nvPr>
            <p:ph idx="1"/>
          </p:nvPr>
        </p:nvSpPr>
        <p:spPr/>
        <p:txBody>
          <a:bodyPr/>
          <a:lstStyle/>
          <a:p>
            <a:r>
              <a:rPr lang="en-US" dirty="0" smtClean="0"/>
              <a:t>Naval War College</a:t>
            </a:r>
          </a:p>
          <a:p>
            <a:r>
              <a:rPr lang="en-US" i="1" dirty="0" smtClean="0"/>
              <a:t>Influence of Sea Power…</a:t>
            </a:r>
          </a:p>
          <a:p>
            <a:r>
              <a:rPr lang="en-US" dirty="0" smtClean="0"/>
              <a:t>Set off a race for naval dominance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Critics of Imperialism say:</a:t>
            </a:r>
            <a:endParaRPr lang="en-US" dirty="0"/>
          </a:p>
        </p:txBody>
      </p:sp>
      <p:sp>
        <p:nvSpPr>
          <p:cNvPr id="3" name="Content Placeholder 2"/>
          <p:cNvSpPr>
            <a:spLocks noGrp="1"/>
          </p:cNvSpPr>
          <p:nvPr>
            <p:ph idx="1"/>
          </p:nvPr>
        </p:nvSpPr>
        <p:spPr/>
        <p:txBody>
          <a:bodyPr>
            <a:normAutofit/>
          </a:bodyPr>
          <a:lstStyle/>
          <a:p>
            <a:pPr>
              <a:buNone/>
            </a:pPr>
            <a:r>
              <a:rPr lang="en-US" sz="4400" dirty="0" smtClean="0"/>
              <a:t>“It is ruthless conquest and brutal exploitation of people and nations for the enrichment of the imperialist nation.”</a:t>
            </a:r>
            <a:endParaRPr lang="en-US" sz="44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Imperialism</a:t>
            </a:r>
            <a:endParaRPr lang="en-US" dirty="0"/>
          </a:p>
        </p:txBody>
      </p:sp>
      <p:sp>
        <p:nvSpPr>
          <p:cNvPr id="3" name="Content Placeholder 2"/>
          <p:cNvSpPr>
            <a:spLocks noGrp="1"/>
          </p:cNvSpPr>
          <p:nvPr>
            <p:ph idx="1"/>
          </p:nvPr>
        </p:nvSpPr>
        <p:spPr/>
        <p:txBody>
          <a:bodyPr/>
          <a:lstStyle/>
          <a:p>
            <a:r>
              <a:rPr lang="en-US" dirty="0" smtClean="0"/>
              <a:t>Better medical treatment</a:t>
            </a:r>
          </a:p>
          <a:p>
            <a:r>
              <a:rPr lang="en-US" dirty="0" smtClean="0"/>
              <a:t>Development of natural resources</a:t>
            </a:r>
          </a:p>
          <a:p>
            <a:r>
              <a:rPr lang="en-US" dirty="0" smtClean="0"/>
              <a:t>Improvements in education</a:t>
            </a:r>
          </a:p>
          <a:p>
            <a:r>
              <a:rPr lang="en-US" dirty="0" smtClean="0"/>
              <a:t>Presentation of the Gospel to people who haven’t heard</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Alaska</a:t>
            </a:r>
            <a:endParaRPr lang="en-US" dirty="0"/>
          </a:p>
        </p:txBody>
      </p:sp>
      <p:sp>
        <p:nvSpPr>
          <p:cNvPr id="3" name="Content Placeholder 2"/>
          <p:cNvSpPr>
            <a:spLocks noGrp="1"/>
          </p:cNvSpPr>
          <p:nvPr>
            <p:ph idx="1"/>
          </p:nvPr>
        </p:nvSpPr>
        <p:spPr/>
        <p:txBody>
          <a:bodyPr/>
          <a:lstStyle/>
          <a:p>
            <a:r>
              <a:rPr lang="en-US" dirty="0" smtClean="0"/>
              <a:t>Expansion by purchase</a:t>
            </a:r>
          </a:p>
          <a:p>
            <a:r>
              <a:rPr lang="en-US" dirty="0" smtClean="0"/>
              <a:t>Purchased from Russia in 1867</a:t>
            </a:r>
          </a:p>
          <a:p>
            <a:r>
              <a:rPr lang="en-US" dirty="0" smtClean="0"/>
              <a:t>Paid $7.2 million (&lt;two cents/acre)</a:t>
            </a:r>
          </a:p>
          <a:p>
            <a:endParaRPr lang="en-US" dirty="0"/>
          </a:p>
          <a:p>
            <a:r>
              <a:rPr lang="en-US" dirty="0" smtClean="0"/>
              <a:t>Gold and oil were discovered in Alaska making it a source of enormous wealth.</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Pacific Expansion</a:t>
            </a:r>
            <a:endParaRPr lang="en-US" dirty="0"/>
          </a:p>
        </p:txBody>
      </p:sp>
      <p:sp>
        <p:nvSpPr>
          <p:cNvPr id="3" name="Content Placeholder 2"/>
          <p:cNvSpPr>
            <a:spLocks noGrp="1"/>
          </p:cNvSpPr>
          <p:nvPr>
            <p:ph idx="1"/>
          </p:nvPr>
        </p:nvSpPr>
        <p:spPr/>
        <p:txBody>
          <a:bodyPr/>
          <a:lstStyle/>
          <a:p>
            <a:r>
              <a:rPr lang="en-US" dirty="0" smtClean="0"/>
              <a:t>Midway annexed in 1867</a:t>
            </a:r>
          </a:p>
          <a:p>
            <a:r>
              <a:rPr lang="en-US" dirty="0" smtClean="0"/>
              <a:t>Samoan islands seized in 1889. (American Samoa)</a:t>
            </a:r>
          </a:p>
          <a:p>
            <a:r>
              <a:rPr lang="en-US" dirty="0" smtClean="0"/>
              <a:t>Hawaii taken in 1890s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smtClean="0"/>
              <a:t>Hawaii was an important supply point for whaling, merchant, and war ships since the 1700s (previously called the Sandwich Islands).</a:t>
            </a:r>
          </a:p>
          <a:p>
            <a:r>
              <a:rPr lang="en-US" dirty="0" smtClean="0"/>
              <a:t>Christian missionaries went to the islands in the early 1800s, first with the purpose of sharing Christ, then with a profit motive.  They built a thriving sugar industry.</a:t>
            </a:r>
          </a:p>
          <a:p>
            <a:pPr>
              <a:buNone/>
            </a:pP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smtClean="0"/>
              <a:t>Sometimes rivalries developed between missionaries and “agents of imperialism.”</a:t>
            </a:r>
          </a:p>
          <a:p>
            <a:r>
              <a:rPr lang="en-US" dirty="0" smtClean="0"/>
              <a:t>Hiram Bingham, a Congregationalist missionary, went to Hawaii in 1820.</a:t>
            </a:r>
          </a:p>
          <a:p>
            <a:r>
              <a:rPr lang="en-US" dirty="0" smtClean="0"/>
              <a:t>He helped end prostitution among the Hawaii women and angered white sailors who assaulted him. </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normAutofit/>
          </a:bodyPr>
          <a:lstStyle/>
          <a:p>
            <a:r>
              <a:rPr lang="en-US" dirty="0" smtClean="0"/>
              <a:t>Princess </a:t>
            </a:r>
            <a:r>
              <a:rPr lang="en-US" dirty="0" err="1" smtClean="0"/>
              <a:t>Ka’iulani</a:t>
            </a:r>
            <a:r>
              <a:rPr lang="en-US" dirty="0" smtClean="0"/>
              <a:t> was the daughter of a Hawaiian princess and a Scottish businessman.  </a:t>
            </a:r>
          </a:p>
          <a:p>
            <a:r>
              <a:rPr lang="en-US" dirty="0" smtClean="0"/>
              <a:t>She went to school in London and was presented to Queen Victoria at court.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Young Princess </a:t>
            </a:r>
            <a:r>
              <a:rPr lang="en-US" dirty="0" err="1" smtClean="0"/>
              <a:t>Ka’iulani</a:t>
            </a:r>
            <a:endParaRPr lang="en-US" dirty="0"/>
          </a:p>
        </p:txBody>
      </p:sp>
      <p:pic>
        <p:nvPicPr>
          <p:cNvPr id="4" name="Content Placeholder 3" descr="young ka'iulani.jpg"/>
          <p:cNvPicPr>
            <a:picLocks noGrp="1" noChangeAspect="1"/>
          </p:cNvPicPr>
          <p:nvPr>
            <p:ph idx="1"/>
          </p:nvPr>
        </p:nvPicPr>
        <p:blipFill>
          <a:blip r:embed="rId2" cstate="print"/>
          <a:stretch>
            <a:fillRect/>
          </a:stretch>
        </p:blipFill>
        <p:spPr>
          <a:xfrm>
            <a:off x="2971800" y="1905000"/>
            <a:ext cx="3004179" cy="4190039"/>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smtClean="0"/>
              <a:t>Back home in Hawaii, Americans who had become powerful and wealthy were beginning to control the government of Hawaii and indicated that they would like to </a:t>
            </a:r>
            <a:r>
              <a:rPr lang="en-US" b="1" dirty="0" smtClean="0"/>
              <a:t>annex </a:t>
            </a:r>
            <a:r>
              <a:rPr lang="en-US" dirty="0" smtClean="0"/>
              <a:t>Hawaii to the United States.</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hina_imperialism_cartoon.jpg"/>
          <p:cNvPicPr>
            <a:picLocks noGrp="1" noChangeAspect="1"/>
          </p:cNvPicPr>
          <p:nvPr>
            <p:ph idx="1"/>
          </p:nvPr>
        </p:nvPicPr>
        <p:blipFill>
          <a:blip r:embed="rId2" cstate="print"/>
          <a:stretch>
            <a:fillRect/>
          </a:stretch>
        </p:blipFill>
        <p:spPr>
          <a:xfrm>
            <a:off x="2438400" y="263982"/>
            <a:ext cx="4876800" cy="6560853"/>
          </a:xfr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normAutofit/>
          </a:bodyPr>
          <a:lstStyle/>
          <a:p>
            <a:r>
              <a:rPr lang="en-US" dirty="0" smtClean="0"/>
              <a:t>The new queen, who had been a Christian most of her life, stood firm against the businessmen trying to run her government and tried to oust the planter/businessmen from power.  </a:t>
            </a:r>
          </a:p>
          <a:p>
            <a:r>
              <a:rPr lang="en-US" dirty="0" smtClean="0"/>
              <a:t>They used a company of U.S. Marines to overthrow her on Jan. 16, 1893.</a:t>
            </a:r>
          </a:p>
          <a:p>
            <a:r>
              <a:rPr lang="en-US" dirty="0" err="1" smtClean="0"/>
              <a:t>Lilialuokalani</a:t>
            </a:r>
            <a:r>
              <a:rPr lang="en-US" dirty="0" smtClean="0"/>
              <a:t> surrendered the throne because she was surrounded by Marines.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Queen Liliuokalani</a:t>
            </a:r>
            <a:endParaRPr lang="en-US" dirty="0"/>
          </a:p>
        </p:txBody>
      </p:sp>
      <p:pic>
        <p:nvPicPr>
          <p:cNvPr id="4" name="Content Placeholder 3" descr="liliuokalani.gif"/>
          <p:cNvPicPr>
            <a:picLocks noGrp="1" noChangeAspect="1"/>
          </p:cNvPicPr>
          <p:nvPr>
            <p:ph idx="1"/>
          </p:nvPr>
        </p:nvPicPr>
        <p:blipFill>
          <a:blip r:embed="rId2" cstate="print"/>
          <a:stretch>
            <a:fillRect/>
          </a:stretch>
        </p:blipFill>
        <p:spPr>
          <a:xfrm>
            <a:off x="3257550" y="1706562"/>
            <a:ext cx="2628900" cy="4495800"/>
          </a:xfr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smtClean="0"/>
              <a:t>Princess </a:t>
            </a:r>
            <a:r>
              <a:rPr lang="en-US" dirty="0" err="1" smtClean="0"/>
              <a:t>Ka’iulani</a:t>
            </a:r>
            <a:r>
              <a:rPr lang="en-US" dirty="0" smtClean="0"/>
              <a:t> was asked to go to Washington to appeal to President Grover Cleveland to block the annexation of Hawaii. (She was only 17 years old.)</a:t>
            </a:r>
          </a:p>
          <a:p>
            <a:pPr>
              <a:buNone/>
            </a:pPr>
            <a:endParaRPr lang="en-US" dirty="0" smtClean="0"/>
          </a:p>
          <a:p>
            <a:r>
              <a:rPr lang="en-US" dirty="0" smtClean="0"/>
              <a:t>President Cleveland agreed to investigate to find out what was going on.</a:t>
            </a:r>
          </a:p>
          <a:p>
            <a:endParaRPr lang="en-US" dirty="0" smtClean="0"/>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err="1" smtClean="0"/>
              <a:t>Ka’iulani</a:t>
            </a:r>
            <a:r>
              <a:rPr lang="en-US" dirty="0" smtClean="0"/>
              <a:t> returned to school in England.</a:t>
            </a:r>
          </a:p>
          <a:p>
            <a:r>
              <a:rPr lang="en-US" dirty="0" smtClean="0"/>
              <a:t>President Cleveland’s investigation found that “a wrong had been done to the Hawaiians, who were overwhelmingly opposed to annexation.”</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Princess </a:t>
            </a:r>
            <a:r>
              <a:rPr lang="en-US" dirty="0" err="1" smtClean="0"/>
              <a:t>Ka’iulani</a:t>
            </a:r>
            <a:endParaRPr lang="en-US" dirty="0"/>
          </a:p>
        </p:txBody>
      </p:sp>
      <p:pic>
        <p:nvPicPr>
          <p:cNvPr id="4" name="Content Placeholder 3" descr="ka'iulani.jpg"/>
          <p:cNvPicPr>
            <a:picLocks noGrp="1" noChangeAspect="1"/>
          </p:cNvPicPr>
          <p:nvPr>
            <p:ph idx="1"/>
          </p:nvPr>
        </p:nvPicPr>
        <p:blipFill>
          <a:blip r:embed="rId2" cstate="print"/>
          <a:stretch>
            <a:fillRect/>
          </a:stretch>
        </p:blipFill>
        <p:spPr>
          <a:xfrm>
            <a:off x="2971800" y="1752600"/>
            <a:ext cx="3343352" cy="4048079"/>
          </a:xfr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smtClean="0"/>
              <a:t>President Cleveland ordered Congress to restore the queen to her throne.</a:t>
            </a:r>
          </a:p>
          <a:p>
            <a:r>
              <a:rPr lang="en-US" dirty="0" err="1" smtClean="0"/>
              <a:t>Ka’iulani</a:t>
            </a:r>
            <a:r>
              <a:rPr lang="en-US" dirty="0" smtClean="0"/>
              <a:t> was very happy, but it was not to last.</a:t>
            </a:r>
          </a:p>
          <a:p>
            <a:r>
              <a:rPr lang="en-US" dirty="0" smtClean="0"/>
              <a:t>The </a:t>
            </a:r>
            <a:r>
              <a:rPr lang="en-US" i="1" dirty="0" err="1" smtClean="0"/>
              <a:t>haoles</a:t>
            </a:r>
            <a:r>
              <a:rPr lang="en-US" dirty="0" smtClean="0"/>
              <a:t> (American businessmen) refused to relinquish control, and the president was unwilling to send troops to force them to comply with his orders.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Hawaii</a:t>
            </a:r>
            <a:endParaRPr lang="en-US" dirty="0"/>
          </a:p>
        </p:txBody>
      </p:sp>
      <p:sp>
        <p:nvSpPr>
          <p:cNvPr id="3" name="Content Placeholder 2"/>
          <p:cNvSpPr>
            <a:spLocks noGrp="1"/>
          </p:cNvSpPr>
          <p:nvPr>
            <p:ph idx="1"/>
          </p:nvPr>
        </p:nvSpPr>
        <p:spPr/>
        <p:txBody>
          <a:bodyPr/>
          <a:lstStyle/>
          <a:p>
            <a:r>
              <a:rPr lang="en-US" dirty="0" smtClean="0"/>
              <a:t>Hawaiian kings and queens never ruled Hawaii again.</a:t>
            </a:r>
          </a:p>
          <a:p>
            <a:r>
              <a:rPr lang="en-US" dirty="0" smtClean="0"/>
              <a:t>As soon as President Grover Cleveland left office in 1897, Congress voted to annex Hawaii as a U.S. territory.</a:t>
            </a:r>
          </a:p>
          <a:p>
            <a:r>
              <a:rPr lang="en-US" dirty="0" smtClean="0"/>
              <a:t>As the Americans celebrated, the Hawaiians mourned.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Declaration of Independence says, “…governments are instituted among men, deriving their just powers from the consent of the governed.”</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Spanish-American War</a:t>
            </a:r>
            <a:endParaRPr lang="en-US" dirty="0"/>
          </a:p>
        </p:txBody>
      </p:sp>
      <p:sp>
        <p:nvSpPr>
          <p:cNvPr id="3" name="Content Placeholder 2"/>
          <p:cNvSpPr>
            <a:spLocks noGrp="1"/>
          </p:cNvSpPr>
          <p:nvPr>
            <p:ph idx="1"/>
          </p:nvPr>
        </p:nvSpPr>
        <p:spPr/>
        <p:txBody>
          <a:bodyPr/>
          <a:lstStyle/>
          <a:p>
            <a:r>
              <a:rPr lang="en-US" dirty="0" smtClean="0"/>
              <a:t>In this war, ostensibly to help Cuba become independent from Spanish rule, the United States came into possession of</a:t>
            </a:r>
          </a:p>
          <a:p>
            <a:pPr lvl="1"/>
            <a:r>
              <a:rPr lang="en-US" dirty="0" smtClean="0"/>
              <a:t>Cuba (Caribbean)</a:t>
            </a:r>
          </a:p>
          <a:p>
            <a:pPr lvl="1"/>
            <a:r>
              <a:rPr lang="en-US" dirty="0" smtClean="0"/>
              <a:t>Puerto Rico (Caribbean)</a:t>
            </a:r>
          </a:p>
          <a:p>
            <a:pPr lvl="1"/>
            <a:r>
              <a:rPr lang="en-US" dirty="0" smtClean="0"/>
              <a:t>The Philippines (Pacific)</a:t>
            </a:r>
          </a:p>
          <a:p>
            <a:pPr lvl="1"/>
            <a:r>
              <a:rPr lang="en-US" dirty="0" smtClean="0"/>
              <a:t>Guam (Pacific)</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Cuba</a:t>
            </a:r>
            <a:endParaRPr lang="en-US" dirty="0"/>
          </a:p>
        </p:txBody>
      </p:sp>
      <p:pic>
        <p:nvPicPr>
          <p:cNvPr id="4" name="Content Placeholder 3" descr="map_of_cuba.jpg"/>
          <p:cNvPicPr>
            <a:picLocks noGrp="1" noChangeAspect="1"/>
          </p:cNvPicPr>
          <p:nvPr>
            <p:ph idx="1"/>
          </p:nvPr>
        </p:nvPicPr>
        <p:blipFill>
          <a:blip r:embed="rId2" cstate="print"/>
          <a:stretch>
            <a:fillRect/>
          </a:stretch>
        </p:blipFill>
        <p:spPr>
          <a:xfrm>
            <a:off x="1612900" y="1731962"/>
            <a:ext cx="5918200" cy="44450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tr_bigstick_cartoon.jpg"/>
          <p:cNvPicPr>
            <a:picLocks noGrp="1" noChangeAspect="1"/>
          </p:cNvPicPr>
          <p:nvPr>
            <p:ph idx="1"/>
          </p:nvPr>
        </p:nvPicPr>
        <p:blipFill>
          <a:blip r:embed="rId2" cstate="print"/>
          <a:stretch>
            <a:fillRect/>
          </a:stretch>
        </p:blipFill>
        <p:spPr>
          <a:xfrm>
            <a:off x="1219200" y="381000"/>
            <a:ext cx="7819628" cy="6255702"/>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Caribbean Map</a:t>
            </a:r>
            <a:endParaRPr lang="en-US" dirty="0"/>
          </a:p>
        </p:txBody>
      </p:sp>
      <p:pic>
        <p:nvPicPr>
          <p:cNvPr id="4" name="Content Placeholder 3" descr="caribbean-map.gif"/>
          <p:cNvPicPr>
            <a:picLocks noGrp="1" noChangeAspect="1"/>
          </p:cNvPicPr>
          <p:nvPr>
            <p:ph idx="1"/>
          </p:nvPr>
        </p:nvPicPr>
        <p:blipFill>
          <a:blip r:embed="rId2" cstate="print"/>
          <a:stretch>
            <a:fillRect/>
          </a:stretch>
        </p:blipFill>
        <p:spPr>
          <a:xfrm>
            <a:off x="1245726" y="1600200"/>
            <a:ext cx="6652547" cy="4708525"/>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Spanish-American War</a:t>
            </a:r>
            <a:endParaRPr lang="en-US" dirty="0"/>
          </a:p>
        </p:txBody>
      </p:sp>
      <p:sp>
        <p:nvSpPr>
          <p:cNvPr id="3" name="Content Placeholder 2"/>
          <p:cNvSpPr>
            <a:spLocks noGrp="1"/>
          </p:cNvSpPr>
          <p:nvPr>
            <p:ph idx="1"/>
          </p:nvPr>
        </p:nvSpPr>
        <p:spPr/>
        <p:txBody>
          <a:bodyPr/>
          <a:lstStyle/>
          <a:p>
            <a:r>
              <a:rPr lang="en-US" dirty="0" smtClean="0"/>
              <a:t>Other reasons for the U.S. to go to war with Spain:</a:t>
            </a:r>
          </a:p>
          <a:p>
            <a:pPr lvl="1"/>
            <a:r>
              <a:rPr lang="en-US" dirty="0" smtClean="0"/>
              <a:t>1. Yellow Journalism</a:t>
            </a:r>
          </a:p>
          <a:p>
            <a:pPr lvl="1"/>
            <a:r>
              <a:rPr lang="en-US" dirty="0" smtClean="0"/>
              <a:t>2.  The </a:t>
            </a:r>
            <a:r>
              <a:rPr lang="en-US" dirty="0" err="1" smtClean="0"/>
              <a:t>deLome</a:t>
            </a:r>
            <a:r>
              <a:rPr lang="en-US" dirty="0" smtClean="0"/>
              <a:t> letter</a:t>
            </a:r>
          </a:p>
          <a:p>
            <a:pPr lvl="1"/>
            <a:r>
              <a:rPr lang="en-US" dirty="0" smtClean="0"/>
              <a:t>3.  The Sinking of the U.S.S. Maine</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Yellow Journalism</a:t>
            </a:r>
            <a:endParaRPr lang="en-US" dirty="0"/>
          </a:p>
        </p:txBody>
      </p:sp>
      <p:sp>
        <p:nvSpPr>
          <p:cNvPr id="3" name="Content Placeholder 2"/>
          <p:cNvSpPr>
            <a:spLocks noGrp="1"/>
          </p:cNvSpPr>
          <p:nvPr>
            <p:ph idx="1"/>
          </p:nvPr>
        </p:nvSpPr>
        <p:spPr/>
        <p:txBody>
          <a:bodyPr/>
          <a:lstStyle/>
          <a:p>
            <a:r>
              <a:rPr lang="en-US" dirty="0" smtClean="0"/>
              <a:t>Sensationalized news reporting aimed at gaining readers rather than reporting the truth.</a:t>
            </a:r>
          </a:p>
          <a:p>
            <a:r>
              <a:rPr lang="en-US" dirty="0" smtClean="0"/>
              <a:t>Competition between two New York papers caused them to inflame American sentiments against Spain (in Cuba) in order to get more readers.</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 </a:t>
            </a:r>
            <a:r>
              <a:rPr lang="en-US" dirty="0" err="1" smtClean="0"/>
              <a:t>Lome</a:t>
            </a:r>
            <a:r>
              <a:rPr lang="en-US" dirty="0" smtClean="0"/>
              <a:t> Letter</a:t>
            </a:r>
            <a:endParaRPr lang="en-US" dirty="0"/>
          </a:p>
        </p:txBody>
      </p:sp>
      <p:sp>
        <p:nvSpPr>
          <p:cNvPr id="3" name="Content Placeholder 2"/>
          <p:cNvSpPr>
            <a:spLocks noGrp="1"/>
          </p:cNvSpPr>
          <p:nvPr>
            <p:ph idx="1"/>
          </p:nvPr>
        </p:nvSpPr>
        <p:spPr/>
        <p:txBody>
          <a:bodyPr>
            <a:normAutofit/>
          </a:bodyPr>
          <a:lstStyle/>
          <a:p>
            <a:r>
              <a:rPr lang="en-US" dirty="0" smtClean="0"/>
              <a:t>A letter written by the Spanish ambassador in Washington, de </a:t>
            </a:r>
            <a:r>
              <a:rPr lang="en-US" dirty="0" err="1" smtClean="0"/>
              <a:t>Lome</a:t>
            </a:r>
            <a:r>
              <a:rPr lang="en-US" dirty="0" smtClean="0"/>
              <a:t>, insulting President McKinley as “weak and a bidder for the admiration of the crowd” was published in the New York Journal.</a:t>
            </a:r>
          </a:p>
          <a:p>
            <a:r>
              <a:rPr lang="en-US" dirty="0" smtClean="0"/>
              <a:t>Americans were offended even though Americans criticized the president in worse terms.</a:t>
            </a:r>
          </a:p>
          <a:p>
            <a:r>
              <a:rPr lang="en-US" dirty="0" smtClean="0"/>
              <a:t>Tensions mounted between the U.S. &amp; Spain.</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Sinking of the Maine</a:t>
            </a:r>
            <a:endParaRPr lang="en-US" dirty="0"/>
          </a:p>
        </p:txBody>
      </p:sp>
      <p:sp>
        <p:nvSpPr>
          <p:cNvPr id="3" name="Content Placeholder 2"/>
          <p:cNvSpPr>
            <a:spLocks noGrp="1"/>
          </p:cNvSpPr>
          <p:nvPr>
            <p:ph idx="1"/>
          </p:nvPr>
        </p:nvSpPr>
        <p:spPr/>
        <p:txBody>
          <a:bodyPr/>
          <a:lstStyle/>
          <a:p>
            <a:r>
              <a:rPr lang="en-US" dirty="0" smtClean="0"/>
              <a:t>The battleship Maine was anchored in Havana Harbor.  On 2/15/1898, the ship exploded and sank, killing 260 American sailors.</a:t>
            </a:r>
          </a:p>
          <a:p>
            <a:r>
              <a:rPr lang="en-US" dirty="0" smtClean="0"/>
              <a:t>The U.S. claimed that the Spanish had mined the ship.</a:t>
            </a:r>
          </a:p>
          <a:p>
            <a:r>
              <a:rPr lang="en-US" dirty="0" smtClean="0"/>
              <a:t>A 1975 investigation showed that the explosion was caused by an accident in the ship’s coal bunkers.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newspapers continued to inflame Americans against Spain and McKinley finally relented and asked Congress to declare war on Spain if it did not withdraw from Cuba.</a:t>
            </a:r>
          </a:p>
          <a:p>
            <a:r>
              <a:rPr lang="en-US" dirty="0" smtClean="0"/>
              <a:t>Spain refused, and the Spanish-American War resulted.</a:t>
            </a: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Teddy Roosevelt, Assistant Secretary of the Navy, without authorization, sent a cable to Admiral Dewey  was in the Pacific with his fleet to “Steam to Manila and take the Philippines!”</a:t>
            </a:r>
          </a:p>
          <a:p>
            <a:r>
              <a:rPr lang="en-US" dirty="0" smtClean="0"/>
              <a:t>The Americans won the Battle of Manila.</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Philippines</a:t>
            </a:r>
            <a:endParaRPr lang="en-US" dirty="0"/>
          </a:p>
        </p:txBody>
      </p:sp>
      <p:sp>
        <p:nvSpPr>
          <p:cNvPr id="3" name="Content Placeholder 2"/>
          <p:cNvSpPr>
            <a:spLocks noGrp="1"/>
          </p:cNvSpPr>
          <p:nvPr>
            <p:ph idx="1"/>
          </p:nvPr>
        </p:nvSpPr>
        <p:spPr/>
        <p:txBody>
          <a:bodyPr>
            <a:normAutofit/>
          </a:bodyPr>
          <a:lstStyle/>
          <a:p>
            <a:r>
              <a:rPr lang="en-US" dirty="0" smtClean="0"/>
              <a:t>In the Philippines, we helped them achieve their freedom from Spain, then we paid Spain to purchase the Philippines from the country we had just declared had no right to “own” the country.</a:t>
            </a:r>
          </a:p>
          <a:p>
            <a:pPr>
              <a:buNone/>
            </a:pPr>
            <a:endParaRPr lang="en-US" dirty="0" smtClean="0"/>
          </a:p>
          <a:p>
            <a:r>
              <a:rPr lang="en-US" dirty="0" smtClean="0"/>
              <a:t>Then we proceeded to send our own governors and military to govern the Philippines.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Battle of Manila</a:t>
            </a:r>
            <a:endParaRPr lang="en-US" dirty="0"/>
          </a:p>
        </p:txBody>
      </p:sp>
      <p:pic>
        <p:nvPicPr>
          <p:cNvPr id="4" name="Content Placeholder 3" descr="ManilaHarbor-SceneOfTheGreatBattle.jpg"/>
          <p:cNvPicPr>
            <a:picLocks noGrp="1" noChangeAspect="1"/>
          </p:cNvPicPr>
          <p:nvPr>
            <p:ph idx="1"/>
          </p:nvPr>
        </p:nvPicPr>
        <p:blipFill>
          <a:blip r:embed="rId2" cstate="print"/>
          <a:stretch>
            <a:fillRect/>
          </a:stretch>
        </p:blipFill>
        <p:spPr>
          <a:xfrm>
            <a:off x="2587752" y="1810194"/>
            <a:ext cx="3968496" cy="4288536"/>
          </a:xfrm>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in Cuba</a:t>
            </a:r>
            <a:endParaRPr lang="en-US" dirty="0"/>
          </a:p>
        </p:txBody>
      </p:sp>
      <p:sp>
        <p:nvSpPr>
          <p:cNvPr id="3" name="Content Placeholder 2"/>
          <p:cNvSpPr>
            <a:spLocks noGrp="1"/>
          </p:cNvSpPr>
          <p:nvPr>
            <p:ph idx="1"/>
          </p:nvPr>
        </p:nvSpPr>
        <p:spPr/>
        <p:txBody>
          <a:bodyPr/>
          <a:lstStyle/>
          <a:p>
            <a:r>
              <a:rPr lang="en-US" dirty="0" smtClean="0"/>
              <a:t>The American Army was slow to prepare for the war, but finally sent a volunteer cavalry unit of “Rough Riders” to Cuba (without their horses) under command of Leonard Wood and Theodore Roosevelt.</a:t>
            </a:r>
          </a:p>
          <a:p>
            <a:r>
              <a:rPr lang="en-US" dirty="0" smtClean="0"/>
              <a:t>They won the Battle of San Juan Hill on July 17, 1898.</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New York Journal Maine Explosion.png"/>
          <p:cNvPicPr>
            <a:picLocks noGrp="1" noChangeAspect="1"/>
          </p:cNvPicPr>
          <p:nvPr>
            <p:ph idx="1"/>
          </p:nvPr>
        </p:nvPicPr>
        <p:blipFill>
          <a:blip r:embed="rId2" cstate="print"/>
          <a:stretch>
            <a:fillRect/>
          </a:stretch>
        </p:blipFill>
        <p:spPr>
          <a:xfrm>
            <a:off x="228600" y="685800"/>
            <a:ext cx="8756724" cy="5029200"/>
          </a:xfr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Puerto Rico</a:t>
            </a:r>
            <a:endParaRPr lang="en-US" dirty="0"/>
          </a:p>
        </p:txBody>
      </p:sp>
      <p:sp>
        <p:nvSpPr>
          <p:cNvPr id="3" name="Content Placeholder 2"/>
          <p:cNvSpPr>
            <a:spLocks noGrp="1"/>
          </p:cNvSpPr>
          <p:nvPr>
            <p:ph idx="1"/>
          </p:nvPr>
        </p:nvSpPr>
        <p:spPr/>
        <p:txBody>
          <a:bodyPr/>
          <a:lstStyle/>
          <a:p>
            <a:r>
              <a:rPr lang="en-US" dirty="0" smtClean="0"/>
              <a:t>The Puerto Ricans, glad to be rid of the Spanish, surrendered to the Americans at Bahia de </a:t>
            </a:r>
            <a:r>
              <a:rPr lang="en-US" dirty="0" err="1" smtClean="0"/>
              <a:t>Guanica</a:t>
            </a:r>
            <a:r>
              <a:rPr lang="en-US" dirty="0" smtClean="0"/>
              <a:t>.</a:t>
            </a:r>
          </a:p>
          <a:p>
            <a:endParaRPr lang="en-US" dirty="0"/>
          </a:p>
        </p:txBody>
      </p:sp>
      <p:pic>
        <p:nvPicPr>
          <p:cNvPr id="4" name="Picture 3" descr="tplayaguanica.jpg"/>
          <p:cNvPicPr>
            <a:picLocks noChangeAspect="1"/>
          </p:cNvPicPr>
          <p:nvPr/>
        </p:nvPicPr>
        <p:blipFill>
          <a:blip r:embed="rId2" cstate="print"/>
          <a:stretch>
            <a:fillRect/>
          </a:stretch>
        </p:blipFill>
        <p:spPr>
          <a:xfrm>
            <a:off x="2362200" y="3505200"/>
            <a:ext cx="4648200" cy="2108200"/>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in the Philippines</a:t>
            </a:r>
            <a:endParaRPr lang="en-US" dirty="0"/>
          </a:p>
        </p:txBody>
      </p:sp>
      <p:sp>
        <p:nvSpPr>
          <p:cNvPr id="3" name="Content Placeholder 2"/>
          <p:cNvSpPr>
            <a:spLocks noGrp="1"/>
          </p:cNvSpPr>
          <p:nvPr>
            <p:ph idx="1"/>
          </p:nvPr>
        </p:nvSpPr>
        <p:spPr/>
        <p:txBody>
          <a:bodyPr/>
          <a:lstStyle/>
          <a:p>
            <a:r>
              <a:rPr lang="en-US" dirty="0" smtClean="0"/>
              <a:t>The Filipinos were not so happy to be under U.S. control.</a:t>
            </a:r>
          </a:p>
          <a:p>
            <a:r>
              <a:rPr lang="en-US" dirty="0" smtClean="0"/>
              <a:t>They fought to gain their independence from the U.S. under Emilio Aguinaldo, who had aided the U.S. against the Spanish.</a:t>
            </a:r>
          </a:p>
          <a:p>
            <a:r>
              <a:rPr lang="en-US" dirty="0" smtClean="0"/>
              <a:t>It took the U.S. two years and cost many American and Filipino lives to suppress the “insurrection.”</a:t>
            </a:r>
            <a:endParaRPr lang="en-US"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Philippines</a:t>
            </a:r>
            <a:endParaRPr lang="en-US" dirty="0"/>
          </a:p>
        </p:txBody>
      </p:sp>
      <p:sp>
        <p:nvSpPr>
          <p:cNvPr id="3" name="Content Placeholder 2"/>
          <p:cNvSpPr>
            <a:spLocks noGrp="1"/>
          </p:cNvSpPr>
          <p:nvPr>
            <p:ph idx="1"/>
          </p:nvPr>
        </p:nvSpPr>
        <p:spPr/>
        <p:txBody>
          <a:bodyPr>
            <a:normAutofit/>
          </a:bodyPr>
          <a:lstStyle/>
          <a:p>
            <a:r>
              <a:rPr lang="en-US" dirty="0" smtClean="0"/>
              <a:t>The Filipinos weren’t happy about this because they wanted their own INDEPENDENCE, so they mounted an independence movement, called by U.S. historians “an insurrection.”</a:t>
            </a:r>
          </a:p>
          <a:p>
            <a:r>
              <a:rPr lang="en-US" dirty="0" smtClean="0"/>
              <a:t>It took the U.S. two years to subdue the Philippines, then we possessed the island nation for </a:t>
            </a:r>
            <a:r>
              <a:rPr lang="en-US" dirty="0" smtClean="0"/>
              <a:t>almost 5</a:t>
            </a:r>
            <a:r>
              <a:rPr lang="en-US" dirty="0" smtClean="0"/>
              <a:t>0 </a:t>
            </a:r>
            <a:r>
              <a:rPr lang="en-US" dirty="0" smtClean="0"/>
              <a:t>years, finally granting them independence after WWII in 1946.</a:t>
            </a:r>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Philippines</a:t>
            </a:r>
            <a:endParaRPr lang="en-US" dirty="0"/>
          </a:p>
        </p:txBody>
      </p:sp>
      <p:sp>
        <p:nvSpPr>
          <p:cNvPr id="3" name="Content Placeholder 2"/>
          <p:cNvSpPr>
            <a:spLocks noGrp="1"/>
          </p:cNvSpPr>
          <p:nvPr>
            <p:ph idx="1"/>
          </p:nvPr>
        </p:nvSpPr>
        <p:spPr/>
        <p:txBody>
          <a:bodyPr/>
          <a:lstStyle/>
          <a:p>
            <a:r>
              <a:rPr lang="en-US" dirty="0" smtClean="0"/>
              <a:t>Why did we want the Philippines?</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Panama Canal</a:t>
            </a:r>
            <a:endParaRPr lang="en-US" dirty="0"/>
          </a:p>
        </p:txBody>
      </p:sp>
      <p:sp>
        <p:nvSpPr>
          <p:cNvPr id="3" name="Content Placeholder 2"/>
          <p:cNvSpPr>
            <a:spLocks noGrp="1"/>
          </p:cNvSpPr>
          <p:nvPr>
            <p:ph idx="1"/>
          </p:nvPr>
        </p:nvSpPr>
        <p:spPr/>
        <p:txBody>
          <a:bodyPr/>
          <a:lstStyle/>
          <a:p>
            <a:r>
              <a:rPr lang="en-US" dirty="0" smtClean="0"/>
              <a:t>A canal built through the isthmus of Panama in Central America, this Panama Canal provided a </a:t>
            </a:r>
            <a:r>
              <a:rPr lang="en-US" b="1" dirty="0" smtClean="0"/>
              <a:t>much shorter route </a:t>
            </a:r>
            <a:r>
              <a:rPr lang="en-US" dirty="0" smtClean="0"/>
              <a:t>for merchant and military vessels between the Atlantic and Pacific Oceans.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Panama Canal</a:t>
            </a:r>
            <a:endParaRPr lang="en-US" dirty="0"/>
          </a:p>
        </p:txBody>
      </p:sp>
      <p:sp>
        <p:nvSpPr>
          <p:cNvPr id="3" name="Content Placeholder 2"/>
          <p:cNvSpPr>
            <a:spLocks noGrp="1"/>
          </p:cNvSpPr>
          <p:nvPr>
            <p:ph idx="1"/>
          </p:nvPr>
        </p:nvSpPr>
        <p:spPr/>
        <p:txBody>
          <a:bodyPr>
            <a:normAutofit/>
          </a:bodyPr>
          <a:lstStyle/>
          <a:p>
            <a:r>
              <a:rPr lang="en-US" dirty="0" smtClean="0"/>
              <a:t>Land originally owned by Columbia.</a:t>
            </a:r>
          </a:p>
          <a:p>
            <a:r>
              <a:rPr lang="en-US" dirty="0" smtClean="0"/>
              <a:t>France first tried to build a canal, but failed, mostly due to malaria and disease.</a:t>
            </a:r>
          </a:p>
          <a:p>
            <a:r>
              <a:rPr lang="en-US" dirty="0" smtClean="0"/>
              <a:t>France wanted out and offer to sell the project to the U.S., but the U.S. had to get permission from the Columbian government and pay for the rights.</a:t>
            </a:r>
          </a:p>
          <a:p>
            <a:r>
              <a:rPr lang="en-US" dirty="0" smtClean="0"/>
              <a:t>Columbia refused the price ($10 million up front &amp; $250,000 yearly thereafter.)</a:t>
            </a:r>
            <a:endParaRPr 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Panama Canal</a:t>
            </a:r>
            <a:endParaRPr lang="en-US" dirty="0"/>
          </a:p>
        </p:txBody>
      </p:sp>
      <p:sp>
        <p:nvSpPr>
          <p:cNvPr id="3" name="Content Placeholder 2"/>
          <p:cNvSpPr>
            <a:spLocks noGrp="1"/>
          </p:cNvSpPr>
          <p:nvPr>
            <p:ph idx="1"/>
          </p:nvPr>
        </p:nvSpPr>
        <p:spPr/>
        <p:txBody>
          <a:bodyPr/>
          <a:lstStyle/>
          <a:p>
            <a:r>
              <a:rPr lang="en-US" dirty="0" smtClean="0"/>
              <a:t>The U.S. helped create a little revolution in Panama, and Panama became independent from Columbia, then sold us the rights to the Canal Zone for the price Roosevelt wanted to pay.</a:t>
            </a:r>
          </a:p>
          <a:p>
            <a:r>
              <a:rPr lang="en-US" dirty="0" smtClean="0"/>
              <a:t>This kind of action caused Latin American countries to become quite suspicious and resentful of U.S. intervention in Central &amp; South America.</a:t>
            </a:r>
            <a:endParaRPr lang="en-US"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Panama Canal</a:t>
            </a:r>
            <a:endParaRPr lang="en-US" dirty="0"/>
          </a:p>
        </p:txBody>
      </p:sp>
      <p:sp>
        <p:nvSpPr>
          <p:cNvPr id="3" name="Content Placeholder 2"/>
          <p:cNvSpPr>
            <a:spLocks noGrp="1"/>
          </p:cNvSpPr>
          <p:nvPr>
            <p:ph idx="1"/>
          </p:nvPr>
        </p:nvSpPr>
        <p:spPr/>
        <p:txBody>
          <a:bodyPr/>
          <a:lstStyle/>
          <a:p>
            <a:r>
              <a:rPr lang="en-US" dirty="0" smtClean="0"/>
              <a:t>It took 10 years to build the canal.</a:t>
            </a:r>
          </a:p>
          <a:p>
            <a:r>
              <a:rPr lang="en-US" dirty="0" smtClean="0"/>
              <a:t>It cost about $400,000 million to build.</a:t>
            </a:r>
          </a:p>
          <a:p>
            <a:r>
              <a:rPr lang="en-US" dirty="0" smtClean="0"/>
              <a:t>It provided great economic benefit to shipping industry because of shortening travel distance and time, cutting transportation costs.</a:t>
            </a:r>
          </a:p>
          <a:p>
            <a:r>
              <a:rPr lang="en-US" dirty="0" smtClean="0"/>
              <a:t>The Panama Canal opened in 1914, just days after WWI broke out in Europe.</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Roosevelt Corollary</a:t>
            </a:r>
            <a:endParaRPr lang="en-US" dirty="0"/>
          </a:p>
        </p:txBody>
      </p:sp>
      <p:sp>
        <p:nvSpPr>
          <p:cNvPr id="3" name="Content Placeholder 2"/>
          <p:cNvSpPr>
            <a:spLocks noGrp="1"/>
          </p:cNvSpPr>
          <p:nvPr>
            <p:ph idx="1"/>
          </p:nvPr>
        </p:nvSpPr>
        <p:spPr/>
        <p:txBody>
          <a:bodyPr/>
          <a:lstStyle/>
          <a:p>
            <a:r>
              <a:rPr lang="en-US" dirty="0" smtClean="0"/>
              <a:t>President Theodore Roosevelt viewed the U.S. as the leader of the Western Hemisphere.</a:t>
            </a:r>
          </a:p>
          <a:p>
            <a:r>
              <a:rPr lang="en-US" dirty="0" smtClean="0"/>
              <a:t>He expanded the Monroe Doctrine to allow the U.S. to act as a “policeman” to keep European powers out of Latin America and to keep Latin America in line.</a:t>
            </a:r>
          </a:p>
          <a:p>
            <a:r>
              <a:rPr lang="en-US" dirty="0" smtClean="0"/>
              <a:t>This led to numerous military interventions in Haiti, Honduras, Nicaragua, and the Dominican Republic over the next decade.</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Roosevelt Corollary</a:t>
            </a:r>
            <a:endParaRPr lang="en-US" dirty="0"/>
          </a:p>
        </p:txBody>
      </p:sp>
      <p:sp>
        <p:nvSpPr>
          <p:cNvPr id="3" name="Content Placeholder 2"/>
          <p:cNvSpPr>
            <a:spLocks noGrp="1"/>
          </p:cNvSpPr>
          <p:nvPr>
            <p:ph idx="1"/>
          </p:nvPr>
        </p:nvSpPr>
        <p:spPr/>
        <p:txBody>
          <a:bodyPr/>
          <a:lstStyle/>
          <a:p>
            <a:r>
              <a:rPr lang="en-US" dirty="0" smtClean="0"/>
              <a:t>As you can imagine, Latin American resentment grew as a result.</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800" dirty="0" smtClean="0"/>
              <a:t>Tradition of American Isolationism</a:t>
            </a:r>
          </a:p>
          <a:p>
            <a:r>
              <a:rPr lang="en-US" sz="4800" dirty="0" smtClean="0"/>
              <a:t>Or was it?</a:t>
            </a:r>
            <a:endParaRPr lang="en-US" sz="4800" dirty="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a:t>
            </a:r>
            <a:endParaRPr lang="en-US" dirty="0"/>
          </a:p>
        </p:txBody>
      </p:sp>
      <p:sp>
        <p:nvSpPr>
          <p:cNvPr id="3" name="Content Placeholder 2"/>
          <p:cNvSpPr>
            <a:spLocks noGrp="1"/>
          </p:cNvSpPr>
          <p:nvPr>
            <p:ph idx="1"/>
          </p:nvPr>
        </p:nvSpPr>
        <p:spPr/>
        <p:txBody>
          <a:bodyPr/>
          <a:lstStyle/>
          <a:p>
            <a:r>
              <a:rPr lang="en-US" dirty="0" smtClean="0"/>
              <a:t>President Roosevelt intervened in a war between Japan and Russia over a territorial dispute.  </a:t>
            </a:r>
          </a:p>
          <a:p>
            <a:pPr>
              <a:buNone/>
            </a:pPr>
            <a:endParaRPr lang="en-US" dirty="0" smtClean="0"/>
          </a:p>
          <a:p>
            <a:r>
              <a:rPr lang="en-US" dirty="0" smtClean="0"/>
              <a:t>He won a Nobel Peace Price for helping to negotiate a solution (Treaty of Portsmouth 1905).</a:t>
            </a:r>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Gunboat Diplomacy cartoon.jpg"/>
          <p:cNvPicPr>
            <a:picLocks noGrp="1" noChangeAspect="1"/>
          </p:cNvPicPr>
          <p:nvPr>
            <p:ph idx="1"/>
          </p:nvPr>
        </p:nvPicPr>
        <p:blipFill>
          <a:blip r:embed="rId2" cstate="print"/>
          <a:stretch>
            <a:fillRect/>
          </a:stretch>
        </p:blipFill>
        <p:spPr>
          <a:xfrm>
            <a:off x="2057400" y="434022"/>
            <a:ext cx="5714999" cy="6286499"/>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086600" cy="1828800"/>
          </a:xfrm>
        </p:spPr>
        <p:txBody>
          <a:bodyPr/>
          <a:lstStyle/>
          <a:p>
            <a:r>
              <a:rPr lang="en-US" dirty="0" smtClean="0"/>
              <a:t>International Expansion</a:t>
            </a:r>
            <a:endParaRPr lang="en-US" dirty="0"/>
          </a:p>
        </p:txBody>
      </p:sp>
      <p:sp>
        <p:nvSpPr>
          <p:cNvPr id="3" name="Text Placeholder 2"/>
          <p:cNvSpPr>
            <a:spLocks noGrp="1"/>
          </p:cNvSpPr>
          <p:nvPr>
            <p:ph type="body" idx="1"/>
          </p:nvPr>
        </p:nvSpPr>
        <p:spPr/>
        <p:txBody>
          <a:bodyPr/>
          <a:lstStyle/>
          <a:p>
            <a:endParaRPr lang="en-US"/>
          </a:p>
        </p:txBody>
      </p:sp>
      <p:pic>
        <p:nvPicPr>
          <p:cNvPr id="4" name="Picture 3" descr="American Imperialism Map.jpg"/>
          <p:cNvPicPr>
            <a:picLocks noChangeAspect="1"/>
          </p:cNvPicPr>
          <p:nvPr/>
        </p:nvPicPr>
        <p:blipFill>
          <a:blip r:embed="rId2" cstate="print"/>
          <a:stretch>
            <a:fillRect/>
          </a:stretch>
        </p:blipFill>
        <p:spPr>
          <a:xfrm>
            <a:off x="990600" y="2209800"/>
            <a:ext cx="7391400" cy="4172099"/>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Age of Empire</a:t>
            </a:r>
            <a:endParaRPr lang="en-US" dirty="0"/>
          </a:p>
        </p:txBody>
      </p:sp>
      <p:sp>
        <p:nvSpPr>
          <p:cNvPr id="5" name="Content Placeholder 4"/>
          <p:cNvSpPr>
            <a:spLocks noGrp="1"/>
          </p:cNvSpPr>
          <p:nvPr>
            <p:ph idx="1"/>
          </p:nvPr>
        </p:nvSpPr>
        <p:spPr/>
        <p:txBody>
          <a:bodyPr/>
          <a:lstStyle/>
          <a:p>
            <a:r>
              <a:rPr lang="en-US" dirty="0" smtClean="0"/>
              <a:t>Overseas Expansion</a:t>
            </a:r>
          </a:p>
          <a:p>
            <a:r>
              <a:rPr lang="en-US" dirty="0" smtClean="0"/>
              <a:t>Expand or explode – labor violence, agrarian unrest</a:t>
            </a:r>
          </a:p>
          <a:p>
            <a:r>
              <a:rPr lang="en-US" dirty="0" smtClean="0"/>
              <a:t>Missionary zeal – Josiah Strong</a:t>
            </a:r>
          </a:p>
          <a:p>
            <a:pPr lvl="1"/>
            <a:r>
              <a:rPr lang="en-US" dirty="0" smtClean="0"/>
              <a:t>Our Country: Its Possible Future and Its Present Crisis</a:t>
            </a:r>
          </a:p>
          <a:p>
            <a:pPr lvl="1"/>
            <a:r>
              <a:rPr lang="en-US" dirty="0" smtClean="0"/>
              <a:t>We must spread our values to “backward peoples”</a:t>
            </a:r>
          </a:p>
          <a:p>
            <a:pPr lvl="1"/>
            <a:r>
              <a:rPr lang="en-US" dirty="0" smtClean="0"/>
              <a:t>Darwinism – Earth belongs to the strong and fit (America)</a:t>
            </a:r>
          </a:p>
          <a:p>
            <a:pPr lvl="1"/>
            <a:endParaRPr lang="en-US" dirty="0" smtClean="0"/>
          </a:p>
          <a:p>
            <a:pPr lvl="1">
              <a:buNone/>
            </a:pP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Imperialism</a:t>
            </a:r>
            <a:endParaRPr lang="en-US" dirty="0"/>
          </a:p>
        </p:txBody>
      </p:sp>
      <p:sp>
        <p:nvSpPr>
          <p:cNvPr id="3" name="Content Placeholder 2"/>
          <p:cNvSpPr>
            <a:spLocks noGrp="1"/>
          </p:cNvSpPr>
          <p:nvPr>
            <p:ph idx="1"/>
          </p:nvPr>
        </p:nvSpPr>
        <p:spPr/>
        <p:txBody>
          <a:bodyPr/>
          <a:lstStyle/>
          <a:p>
            <a:r>
              <a:rPr lang="en-US" dirty="0" smtClean="0"/>
              <a:t>“The extension of power by one people or country over another country or region.”</a:t>
            </a:r>
          </a:p>
          <a:p>
            <a:endParaRPr lang="en-US" dirty="0"/>
          </a:p>
          <a:p>
            <a:r>
              <a:rPr lang="en-US" dirty="0" smtClean="0"/>
              <a:t>Territory may be acquired by</a:t>
            </a:r>
          </a:p>
          <a:p>
            <a:pPr lvl="1"/>
            <a:r>
              <a:rPr lang="en-US" dirty="0" smtClean="0"/>
              <a:t>Purchase</a:t>
            </a:r>
          </a:p>
          <a:p>
            <a:pPr lvl="1"/>
            <a:r>
              <a:rPr lang="en-US" dirty="0" smtClean="0"/>
              <a:t>Annexation</a:t>
            </a:r>
          </a:p>
          <a:p>
            <a:pPr lvl="1"/>
            <a:r>
              <a:rPr lang="en-US" dirty="0" smtClean="0"/>
              <a:t>Conquest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Europeans divided up Africa</a:t>
            </a:r>
          </a:p>
          <a:p>
            <a:r>
              <a:rPr lang="en-US" dirty="0" smtClean="0"/>
              <a:t>Japan, Germany, Russia, England – trying to tap into China (United States too)</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28</TotalTime>
  <Words>1578</Words>
  <Application>Microsoft Office PowerPoint</Application>
  <PresentationFormat>On-screen Show (4:3)</PresentationFormat>
  <Paragraphs>148</Paragraphs>
  <Slides>51</Slides>
  <Notes>0</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Apex</vt:lpstr>
      <vt:lpstr>Imperialism</vt:lpstr>
      <vt:lpstr>Slide 2</vt:lpstr>
      <vt:lpstr>Slide 3</vt:lpstr>
      <vt:lpstr>Slide 4</vt:lpstr>
      <vt:lpstr>Slide 5</vt:lpstr>
      <vt:lpstr>International Expansion</vt:lpstr>
      <vt:lpstr>Age of Empire</vt:lpstr>
      <vt:lpstr>Imperialism</vt:lpstr>
      <vt:lpstr>Slide 9</vt:lpstr>
      <vt:lpstr>Alfred Thayer Mahan</vt:lpstr>
      <vt:lpstr>Critics of Imperialism say:</vt:lpstr>
      <vt:lpstr>Benefits of Imperialism</vt:lpstr>
      <vt:lpstr>Alaska</vt:lpstr>
      <vt:lpstr>Pacific Expansion</vt:lpstr>
      <vt:lpstr>Hawaii</vt:lpstr>
      <vt:lpstr>Hawaii</vt:lpstr>
      <vt:lpstr>Hawaii</vt:lpstr>
      <vt:lpstr>Young Princess Ka’iulani</vt:lpstr>
      <vt:lpstr>Hawaii</vt:lpstr>
      <vt:lpstr>Hawaii</vt:lpstr>
      <vt:lpstr>Queen Liliuokalani</vt:lpstr>
      <vt:lpstr>Hawaii</vt:lpstr>
      <vt:lpstr>Hawaii</vt:lpstr>
      <vt:lpstr>Princess Ka’iulani</vt:lpstr>
      <vt:lpstr>Hawaii</vt:lpstr>
      <vt:lpstr>Hawaii</vt:lpstr>
      <vt:lpstr>Slide 27</vt:lpstr>
      <vt:lpstr>Spanish-American War</vt:lpstr>
      <vt:lpstr>Cuba</vt:lpstr>
      <vt:lpstr>Caribbean Map</vt:lpstr>
      <vt:lpstr>Spanish-American War</vt:lpstr>
      <vt:lpstr>Yellow Journalism</vt:lpstr>
      <vt:lpstr>De Lome Letter</vt:lpstr>
      <vt:lpstr>The Sinking of the Maine</vt:lpstr>
      <vt:lpstr>Slide 35</vt:lpstr>
      <vt:lpstr>Slide 36</vt:lpstr>
      <vt:lpstr>Philippines</vt:lpstr>
      <vt:lpstr>Battle of Manila</vt:lpstr>
      <vt:lpstr>Back in Cuba</vt:lpstr>
      <vt:lpstr>Puerto Rico</vt:lpstr>
      <vt:lpstr>Back in the Philippines</vt:lpstr>
      <vt:lpstr>Philippines</vt:lpstr>
      <vt:lpstr>Philippines</vt:lpstr>
      <vt:lpstr>Panama Canal</vt:lpstr>
      <vt:lpstr>Panama Canal</vt:lpstr>
      <vt:lpstr>Panama Canal</vt:lpstr>
      <vt:lpstr>Panama Canal</vt:lpstr>
      <vt:lpstr>Roosevelt Corollary</vt:lpstr>
      <vt:lpstr>Roosevelt Corollary</vt:lpstr>
      <vt:lpstr>Japan</vt:lpstr>
      <vt:lpstr>Slide 51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Imperialism</dc:title>
  <dc:creator>Alice Purcell</dc:creator>
  <cp:lastModifiedBy>Alice Purcell</cp:lastModifiedBy>
  <cp:revision>9</cp:revision>
  <dcterms:created xsi:type="dcterms:W3CDTF">2014-02-26T22:18:59Z</dcterms:created>
  <dcterms:modified xsi:type="dcterms:W3CDTF">2014-02-27T16:46:19Z</dcterms:modified>
</cp:coreProperties>
</file>